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8" r:id="rId3"/>
    <p:sldId id="259" r:id="rId4"/>
    <p:sldId id="269" r:id="rId5"/>
    <p:sldId id="270" r:id="rId6"/>
    <p:sldId id="260" r:id="rId7"/>
    <p:sldId id="262" r:id="rId8"/>
    <p:sldId id="278" r:id="rId9"/>
    <p:sldId id="279" r:id="rId10"/>
    <p:sldId id="280" r:id="rId11"/>
    <p:sldId id="283" r:id="rId12"/>
    <p:sldId id="282" r:id="rId13"/>
    <p:sldId id="285" r:id="rId14"/>
    <p:sldId id="284" r:id="rId15"/>
    <p:sldId id="286" r:id="rId16"/>
    <p:sldId id="281" r:id="rId17"/>
    <p:sldId id="263" r:id="rId18"/>
    <p:sldId id="276" r:id="rId19"/>
    <p:sldId id="271" r:id="rId20"/>
    <p:sldId id="272" r:id="rId21"/>
    <p:sldId id="273" r:id="rId22"/>
    <p:sldId id="274" r:id="rId23"/>
    <p:sldId id="275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1"/>
    <p:restoredTop sz="94710"/>
  </p:normalViewPr>
  <p:slideViewPr>
    <p:cSldViewPr snapToGrid="0">
      <p:cViewPr>
        <p:scale>
          <a:sx n="123" d="100"/>
          <a:sy n="123" d="100"/>
        </p:scale>
        <p:origin x="11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893A4-AE92-4F38-BC38-0BB239725C2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E90E1B-7591-4001-829D-88F365890502}">
      <dgm:prSet custT="1"/>
      <dgm:spPr/>
      <dgm:t>
        <a:bodyPr/>
        <a:lstStyle/>
        <a:p>
          <a:r>
            <a:rPr lang="en-US" sz="2800" dirty="0">
              <a:latin typeface="Big Caslon Medium" panose="02000603090000020003" pitchFamily="2" charset="-79"/>
              <a:cs typeface="Big Caslon Medium" panose="02000603090000020003" pitchFamily="2" charset="-79"/>
            </a:rPr>
            <a:t>GCP offers affordable cloud services for small to mid sized business with serverless options which handles our infrastructure, while we focus more on development and business.</a:t>
          </a:r>
        </a:p>
      </dgm:t>
    </dgm:pt>
    <dgm:pt modelId="{36C23E67-C0B1-4A16-9CCC-BAAF9870436D}" type="parTrans" cxnId="{A1802B6E-69A8-4075-B5EE-14C00EC29152}">
      <dgm:prSet/>
      <dgm:spPr/>
      <dgm:t>
        <a:bodyPr/>
        <a:lstStyle/>
        <a:p>
          <a:endParaRPr lang="en-US"/>
        </a:p>
      </dgm:t>
    </dgm:pt>
    <dgm:pt modelId="{264DF8E4-9E41-4A7F-8AB1-C162A09E4B2A}" type="sibTrans" cxnId="{A1802B6E-69A8-4075-B5EE-14C00EC29152}">
      <dgm:prSet/>
      <dgm:spPr/>
      <dgm:t>
        <a:bodyPr/>
        <a:lstStyle/>
        <a:p>
          <a:endParaRPr lang="en-US"/>
        </a:p>
      </dgm:t>
    </dgm:pt>
    <dgm:pt modelId="{096BBF50-742F-4883-B12A-D97989BF907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Big Caslon Medium" panose="02000603090000020003" pitchFamily="2" charset="-79"/>
              <a:cs typeface="Big Caslon Medium" panose="02000603090000020003" pitchFamily="2" charset="-79"/>
            </a:rPr>
            <a:t>Our architecture setup is completely serverless and configured for scaling which gcp is equipped to handle once the volume of transactions, customer base, traffic etc. increases over time.</a:t>
          </a:r>
        </a:p>
      </dgm:t>
    </dgm:pt>
    <dgm:pt modelId="{A5B3BDF3-C3DA-4998-936C-6C5B703D21E9}" type="parTrans" cxnId="{021921C8-9D5C-4CD4-9C9F-409944C9234B}">
      <dgm:prSet/>
      <dgm:spPr/>
      <dgm:t>
        <a:bodyPr/>
        <a:lstStyle/>
        <a:p>
          <a:endParaRPr lang="en-US"/>
        </a:p>
      </dgm:t>
    </dgm:pt>
    <dgm:pt modelId="{F7D4C3B6-9C7F-4AC6-A2C4-E11481FDC520}" type="sibTrans" cxnId="{021921C8-9D5C-4CD4-9C9F-409944C9234B}">
      <dgm:prSet/>
      <dgm:spPr/>
      <dgm:t>
        <a:bodyPr/>
        <a:lstStyle/>
        <a:p>
          <a:endParaRPr lang="en-US"/>
        </a:p>
      </dgm:t>
    </dgm:pt>
    <dgm:pt modelId="{1C226A72-C64A-9943-9313-9BA62E2264BA}" type="pres">
      <dgm:prSet presAssocID="{86B893A4-AE92-4F38-BC38-0BB239725C2C}" presName="outerComposite" presStyleCnt="0">
        <dgm:presLayoutVars>
          <dgm:chMax val="5"/>
          <dgm:dir/>
          <dgm:resizeHandles val="exact"/>
        </dgm:presLayoutVars>
      </dgm:prSet>
      <dgm:spPr/>
    </dgm:pt>
    <dgm:pt modelId="{B7B11059-FB7D-F74A-AEDE-29456EC42988}" type="pres">
      <dgm:prSet presAssocID="{86B893A4-AE92-4F38-BC38-0BB239725C2C}" presName="dummyMaxCanvas" presStyleCnt="0">
        <dgm:presLayoutVars/>
      </dgm:prSet>
      <dgm:spPr/>
    </dgm:pt>
    <dgm:pt modelId="{A4D6B756-FC7E-F54F-9A18-4530F5426277}" type="pres">
      <dgm:prSet presAssocID="{86B893A4-AE92-4F38-BC38-0BB239725C2C}" presName="TwoNodes_1" presStyleLbl="node1" presStyleIdx="0" presStyleCnt="2" custScaleX="104991" custLinFactNeighborX="7250" custLinFactNeighborY="8533">
        <dgm:presLayoutVars>
          <dgm:bulletEnabled val="1"/>
        </dgm:presLayoutVars>
      </dgm:prSet>
      <dgm:spPr/>
    </dgm:pt>
    <dgm:pt modelId="{8197D2A2-D6E1-4E41-81C6-E21DFA9FAAE2}" type="pres">
      <dgm:prSet presAssocID="{86B893A4-AE92-4F38-BC38-0BB239725C2C}" presName="TwoNodes_2" presStyleLbl="node1" presStyleIdx="1" presStyleCnt="2" custScaleX="117647" custScaleY="116986" custLinFactNeighborX="-5626" custLinFactNeighborY="-1422">
        <dgm:presLayoutVars>
          <dgm:bulletEnabled val="1"/>
        </dgm:presLayoutVars>
      </dgm:prSet>
      <dgm:spPr/>
    </dgm:pt>
    <dgm:pt modelId="{5055AD2B-9513-9A4E-A53C-A3F1A806704E}" type="pres">
      <dgm:prSet presAssocID="{86B893A4-AE92-4F38-BC38-0BB239725C2C}" presName="TwoConn_1-2" presStyleLbl="fgAccFollowNode1" presStyleIdx="0" presStyleCnt="1">
        <dgm:presLayoutVars>
          <dgm:bulletEnabled val="1"/>
        </dgm:presLayoutVars>
      </dgm:prSet>
      <dgm:spPr/>
    </dgm:pt>
    <dgm:pt modelId="{1B5B993E-38C7-0248-BED6-73C4047310BD}" type="pres">
      <dgm:prSet presAssocID="{86B893A4-AE92-4F38-BC38-0BB239725C2C}" presName="TwoNodes_1_text" presStyleLbl="node1" presStyleIdx="1" presStyleCnt="2">
        <dgm:presLayoutVars>
          <dgm:bulletEnabled val="1"/>
        </dgm:presLayoutVars>
      </dgm:prSet>
      <dgm:spPr/>
    </dgm:pt>
    <dgm:pt modelId="{FA7A5C29-734C-0B48-8373-511DB42D67CA}" type="pres">
      <dgm:prSet presAssocID="{86B893A4-AE92-4F38-BC38-0BB239725C2C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AC99235-8605-134B-AE95-6DC9E2FB5E1A}" type="presOf" srcId="{264DF8E4-9E41-4A7F-8AB1-C162A09E4B2A}" destId="{5055AD2B-9513-9A4E-A53C-A3F1A806704E}" srcOrd="0" destOrd="0" presId="urn:microsoft.com/office/officeart/2005/8/layout/vProcess5"/>
    <dgm:cxn modelId="{FA670547-51FA-EA45-90AC-A61904F764DD}" type="presOf" srcId="{00E90E1B-7591-4001-829D-88F365890502}" destId="{1B5B993E-38C7-0248-BED6-73C4047310BD}" srcOrd="1" destOrd="0" presId="urn:microsoft.com/office/officeart/2005/8/layout/vProcess5"/>
    <dgm:cxn modelId="{AF0C784B-7572-D840-917C-E71DF98D228D}" type="presOf" srcId="{86B893A4-AE92-4F38-BC38-0BB239725C2C}" destId="{1C226A72-C64A-9943-9313-9BA62E2264BA}" srcOrd="0" destOrd="0" presId="urn:microsoft.com/office/officeart/2005/8/layout/vProcess5"/>
    <dgm:cxn modelId="{A1802B6E-69A8-4075-B5EE-14C00EC29152}" srcId="{86B893A4-AE92-4F38-BC38-0BB239725C2C}" destId="{00E90E1B-7591-4001-829D-88F365890502}" srcOrd="0" destOrd="0" parTransId="{36C23E67-C0B1-4A16-9CCC-BAAF9870436D}" sibTransId="{264DF8E4-9E41-4A7F-8AB1-C162A09E4B2A}"/>
    <dgm:cxn modelId="{E5F41570-5AD7-6144-AE6D-3B2E9D8A60FE}" type="presOf" srcId="{00E90E1B-7591-4001-829D-88F365890502}" destId="{A4D6B756-FC7E-F54F-9A18-4530F5426277}" srcOrd="0" destOrd="0" presId="urn:microsoft.com/office/officeart/2005/8/layout/vProcess5"/>
    <dgm:cxn modelId="{021921C8-9D5C-4CD4-9C9F-409944C9234B}" srcId="{86B893A4-AE92-4F38-BC38-0BB239725C2C}" destId="{096BBF50-742F-4883-B12A-D97989BF907F}" srcOrd="1" destOrd="0" parTransId="{A5B3BDF3-C3DA-4998-936C-6C5B703D21E9}" sibTransId="{F7D4C3B6-9C7F-4AC6-A2C4-E11481FDC520}"/>
    <dgm:cxn modelId="{B3FF5FCE-B98C-274B-B3ED-1BACB066189B}" type="presOf" srcId="{096BBF50-742F-4883-B12A-D97989BF907F}" destId="{FA7A5C29-734C-0B48-8373-511DB42D67CA}" srcOrd="1" destOrd="0" presId="urn:microsoft.com/office/officeart/2005/8/layout/vProcess5"/>
    <dgm:cxn modelId="{4D60CFDE-9A9D-9F4C-BAC5-F04D08A3F6D4}" type="presOf" srcId="{096BBF50-742F-4883-B12A-D97989BF907F}" destId="{8197D2A2-D6E1-4E41-81C6-E21DFA9FAAE2}" srcOrd="0" destOrd="0" presId="urn:microsoft.com/office/officeart/2005/8/layout/vProcess5"/>
    <dgm:cxn modelId="{6FEB48D8-EB48-9C41-B320-AA423E67FFA2}" type="presParOf" srcId="{1C226A72-C64A-9943-9313-9BA62E2264BA}" destId="{B7B11059-FB7D-F74A-AEDE-29456EC42988}" srcOrd="0" destOrd="0" presId="urn:microsoft.com/office/officeart/2005/8/layout/vProcess5"/>
    <dgm:cxn modelId="{9C521CEF-A7B5-7444-8A41-89D0842DD529}" type="presParOf" srcId="{1C226A72-C64A-9943-9313-9BA62E2264BA}" destId="{A4D6B756-FC7E-F54F-9A18-4530F5426277}" srcOrd="1" destOrd="0" presId="urn:microsoft.com/office/officeart/2005/8/layout/vProcess5"/>
    <dgm:cxn modelId="{769DF26D-B30D-694B-8923-8A45A2CBB586}" type="presParOf" srcId="{1C226A72-C64A-9943-9313-9BA62E2264BA}" destId="{8197D2A2-D6E1-4E41-81C6-E21DFA9FAAE2}" srcOrd="2" destOrd="0" presId="urn:microsoft.com/office/officeart/2005/8/layout/vProcess5"/>
    <dgm:cxn modelId="{FABD8B7E-4639-1B4D-8A8F-714AD56D6504}" type="presParOf" srcId="{1C226A72-C64A-9943-9313-9BA62E2264BA}" destId="{5055AD2B-9513-9A4E-A53C-A3F1A806704E}" srcOrd="3" destOrd="0" presId="urn:microsoft.com/office/officeart/2005/8/layout/vProcess5"/>
    <dgm:cxn modelId="{83A99A45-27EF-7441-8494-FCDA66C1DA54}" type="presParOf" srcId="{1C226A72-C64A-9943-9313-9BA62E2264BA}" destId="{1B5B993E-38C7-0248-BED6-73C4047310BD}" srcOrd="4" destOrd="0" presId="urn:microsoft.com/office/officeart/2005/8/layout/vProcess5"/>
    <dgm:cxn modelId="{DE4CC214-5E4C-FC46-A41B-69C8D9C48B5A}" type="presParOf" srcId="{1C226A72-C64A-9943-9313-9BA62E2264BA}" destId="{FA7A5C29-734C-0B48-8373-511DB42D67C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6B756-FC7E-F54F-9A18-4530F5426277}">
      <dsp:nvSpPr>
        <dsp:cNvPr id="0" name=""/>
        <dsp:cNvSpPr/>
      </dsp:nvSpPr>
      <dsp:spPr>
        <a:xfrm>
          <a:off x="143614" y="93950"/>
          <a:ext cx="9480190" cy="21917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ig Caslon Medium" panose="02000603090000020003" pitchFamily="2" charset="-79"/>
              <a:cs typeface="Big Caslon Medium" panose="02000603090000020003" pitchFamily="2" charset="-79"/>
            </a:rPr>
            <a:t>GCP offers affordable cloud services for small to mid sized business with serverless options which handles our infrastructure, while we focus more on development and business.</a:t>
          </a:r>
        </a:p>
      </dsp:txBody>
      <dsp:txXfrm>
        <a:off x="207809" y="158145"/>
        <a:ext cx="7108156" cy="2063391"/>
      </dsp:txXfrm>
    </dsp:sp>
    <dsp:sp modelId="{8197D2A2-D6E1-4E41-81C6-E21DFA9FAAE2}">
      <dsp:nvSpPr>
        <dsp:cNvPr id="0" name=""/>
        <dsp:cNvSpPr/>
      </dsp:nvSpPr>
      <dsp:spPr>
        <a:xfrm>
          <a:off x="3030" y="2368455"/>
          <a:ext cx="10622967" cy="2564077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ig Caslon Medium" panose="02000603090000020003" pitchFamily="2" charset="-79"/>
              <a:cs typeface="Big Caslon Medium" panose="02000603090000020003" pitchFamily="2" charset="-79"/>
            </a:rPr>
            <a:t>Our architecture setup is completely serverless and configured for scaling which gcp is equipped to handle once the volume of transactions, customer base, traffic etc. increases over time.</a:t>
          </a:r>
        </a:p>
      </dsp:txBody>
      <dsp:txXfrm>
        <a:off x="78129" y="2443554"/>
        <a:ext cx="6922060" cy="2413879"/>
      </dsp:txXfrm>
    </dsp:sp>
    <dsp:sp modelId="{5055AD2B-9513-9A4E-A53C-A3F1A806704E}">
      <dsp:nvSpPr>
        <dsp:cNvPr id="0" name=""/>
        <dsp:cNvSpPr/>
      </dsp:nvSpPr>
      <dsp:spPr>
        <a:xfrm>
          <a:off x="7319174" y="1629909"/>
          <a:ext cx="1424658" cy="14246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39722" y="1629909"/>
        <a:ext cx="783562" cy="1072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52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3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7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8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6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3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DBF912E-408C-D945-848C-AC1B9492F233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3D12112-EB33-C146-BD4F-01291A54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1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jp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F0C-D9E1-088C-42D9-A574E9B1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585" y="0"/>
            <a:ext cx="6818375" cy="321499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6600" dirty="0">
                <a:latin typeface="Andale Mono" panose="020B0509000000000004" pitchFamily="49" charset="0"/>
                <a:cs typeface="Big Caslon Medium" panose="02000603090000020003" pitchFamily="2" charset="-79"/>
              </a:rPr>
              <a:t>Web E-Wallet: A GCP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0FF4A-610A-BD96-46D7-7D6C9C438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710" y="2769384"/>
            <a:ext cx="6692827" cy="3860015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3200" i="1" dirty="0">
              <a:effectLst/>
            </a:endParaRPr>
          </a:p>
          <a:p>
            <a:pPr algn="l"/>
            <a:r>
              <a:rPr lang="en-US" sz="32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Presented by: Latifat Yisa, Hasan Sarfraz, </a:t>
            </a:r>
            <a:r>
              <a:rPr lang="en-US" sz="3200" i="1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Mahina</a:t>
            </a:r>
            <a:r>
              <a:rPr lang="en-US" sz="32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Ahmed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3200" i="1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algn="l"/>
            <a:r>
              <a:rPr lang="en-US" sz="3200" i="1" cap="none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Supervised by: Jaspreet Bhatia</a:t>
            </a:r>
          </a:p>
          <a:p>
            <a:pPr algn="l"/>
            <a:endParaRPr lang="en-US" sz="3200" i="1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algn="l"/>
            <a:r>
              <a:rPr lang="en-US" sz="32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Project Group: 1</a:t>
            </a:r>
          </a:p>
        </p:txBody>
      </p:sp>
      <p:pic>
        <p:nvPicPr>
          <p:cNvPr id="7" name="Picture 6" descr="Bag and planner">
            <a:extLst>
              <a:ext uri="{FF2B5EF4-FFF2-40B4-BE49-F238E27FC236}">
                <a16:creationId xmlns:a16="http://schemas.microsoft.com/office/drawing/2014/main" id="{6537F9F0-7AB9-225A-A248-EBF910E1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89"/>
          <a:stretch/>
        </p:blipFill>
        <p:spPr>
          <a:xfrm>
            <a:off x="7781544" y="1694119"/>
            <a:ext cx="4087368" cy="32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916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App Engine for Backend Deployment</a:t>
            </a:r>
          </a:p>
        </p:txBody>
      </p:sp>
      <p:pic>
        <p:nvPicPr>
          <p:cNvPr id="5" name="Picture 4" descr="A graph on a computer screen&#10;&#10;Description automatically generated">
            <a:extLst>
              <a:ext uri="{FF2B5EF4-FFF2-40B4-BE49-F238E27FC236}">
                <a16:creationId xmlns:a16="http://schemas.microsoft.com/office/drawing/2014/main" id="{177560C3-A712-462C-0753-AFDEF864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96" y="1675227"/>
            <a:ext cx="90602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Pub/Sub for Queuing requests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C47CEC-F2DB-4845-07B4-BACCB468C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60" y="1675227"/>
            <a:ext cx="79174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Cloud SQL for database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43E04A-A3E0-51C2-F637-BED53DE3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57" y="1675227"/>
            <a:ext cx="76420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6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Virtual Private Cloud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58390E-EE8C-1197-D180-BE95705A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10" y="1675227"/>
            <a:ext cx="915458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5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Cloud Functions For delivering Email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46C41A-DD83-0BD6-BE48-14636894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92" y="1675227"/>
            <a:ext cx="82520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Log Explorer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215-3B85-577F-A399-DDDCE956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3" y="1675227"/>
            <a:ext cx="79894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Cloud storage for hosting function artifacts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814863-D300-EE22-5C96-20525FA4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1258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EC2-68D3-E356-A9DD-3BCB0BCC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latin typeface="Andale Mono" panose="020B0509000000000004" pitchFamily="49" charset="0"/>
              </a:rPr>
              <a:t>Cloud Architecture Diagram</a:t>
            </a:r>
            <a:br>
              <a:rPr lang="en-US" sz="3600" dirty="0">
                <a:latin typeface="Andale Mono" panose="020B0509000000000004" pitchFamily="49" charset="0"/>
              </a:rPr>
            </a:br>
            <a:endParaRPr lang="en-US" sz="3600" dirty="0">
              <a:latin typeface="Andale Mono" panose="020B0509000000000004" pitchFamily="49" charset="0"/>
            </a:endParaRPr>
          </a:p>
        </p:txBody>
      </p:sp>
      <p:pic>
        <p:nvPicPr>
          <p:cNvPr id="9" name="Content Placeholder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3A4BA3CE-4559-64B3-9C5C-2C593677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950115" y="987425"/>
            <a:ext cx="4638346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377F2-23B8-D0B5-F64E-57FED1C82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723" y="1745673"/>
            <a:ext cx="4646905" cy="3613149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3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This shows our diagrammatic representation of the development flow and user flow.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94958-6D8C-D9DB-2B84-439EA597D66F}"/>
              </a:ext>
            </a:extLst>
          </p:cNvPr>
          <p:cNvSpPr txBox="1"/>
          <p:nvPr/>
        </p:nvSpPr>
        <p:spPr>
          <a:xfrm>
            <a:off x="12067309" y="1745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2DD04-231D-9324-D105-6E16582F4D2D}"/>
              </a:ext>
            </a:extLst>
          </p:cNvPr>
          <p:cNvSpPr txBox="1"/>
          <p:nvPr/>
        </p:nvSpPr>
        <p:spPr>
          <a:xfrm>
            <a:off x="11845636" y="1274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0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5398-591A-D05D-0C7E-1F6161BD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92" y="660216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Andale Mono" panose="020B0509000000000004" pitchFamily="49" charset="0"/>
              </a:rPr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D65A14-D3F7-C1F3-EF7D-5318B1F8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42" y="86796"/>
            <a:ext cx="5904191" cy="66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5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latin typeface="Andale Mono" panose="020B0509000000000004" pitchFamily="49" charset="0"/>
              </a:rPr>
              <a:t>Data Ingestion for funds transfer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70FAE8-7AD3-7B7C-96B6-62E506CC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551" r="2" b="2"/>
          <a:stretch/>
        </p:blipFill>
        <p:spPr>
          <a:xfrm>
            <a:off x="227770" y="2006180"/>
            <a:ext cx="5447521" cy="4718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D1D18-C936-3948-81CF-44650A41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30" r="7001" b="1"/>
          <a:stretch/>
        </p:blipFill>
        <p:spPr>
          <a:xfrm>
            <a:off x="6365828" y="1893840"/>
            <a:ext cx="5598402" cy="48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9623B3E3-DB25-E773-31B3-8D321BB1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95F0C-D9E1-088C-42D9-A574E9B1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atin typeface="Andale Mono" panose="020B0509000000000004" pitchFamily="49" charset="0"/>
              </a:rPr>
              <a:t>Business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0FF4A-610A-BD96-46D7-7D6C9C438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effectLst/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 this digital age, businesses, especially in emerging markets, face challenges in providing seamless, secure, and cost-effective payment solutions. Customers demand a convenient way to store, transfer, and transact money digitally without the complexity of traditional banking.</a:t>
            </a:r>
          </a:p>
          <a:p>
            <a:pPr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effectLst/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The "E-wallet" is a web-based application designed to revolutionize the way users manage their funds, make payments, and transfer money.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Andale Mono" panose="020B0509000000000004" pitchFamily="49" charset="0"/>
              </a:rPr>
              <a:t>Data Ingestion for funds transfer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70FAE8-7AD3-7B7C-96B6-62E506CC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551" r="2" b="2"/>
          <a:stretch/>
        </p:blipFill>
        <p:spPr>
          <a:xfrm>
            <a:off x="4193386" y="2898792"/>
            <a:ext cx="3797536" cy="3289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D1D18-C936-3948-81CF-44650A41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30" r="7001" b="1"/>
          <a:stretch/>
        </p:blipFill>
        <p:spPr>
          <a:xfrm>
            <a:off x="194099" y="2898811"/>
            <a:ext cx="3797536" cy="3289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CE0E2-7B7A-3F0A-2761-6255DD6D5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451586"/>
            <a:ext cx="3797536" cy="218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>
                <a:latin typeface="Andale Mono" panose="020B0509000000000004" pitchFamily="49" charset="0"/>
                <a:cs typeface="Big Caslon Medium" panose="02000603090000020003" pitchFamily="2" charset="-79"/>
              </a:rPr>
              <a:t>Data Ingestion for funds transfer</a:t>
            </a:r>
          </a:p>
        </p:txBody>
      </p: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BDB73B-6666-D81E-D6D4-F63CD777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9255"/>
          <a:stretch/>
        </p:blipFill>
        <p:spPr>
          <a:xfrm>
            <a:off x="320040" y="3062820"/>
            <a:ext cx="5614416" cy="2765376"/>
          </a:xfrm>
          <a:prstGeom prst="rect">
            <a:avLst/>
          </a:prstGeom>
        </p:spPr>
      </p:pic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E3CF727-1694-F634-3222-A58BC88B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439"/>
          <a:stretch/>
        </p:blipFill>
        <p:spPr>
          <a:xfrm>
            <a:off x="6254496" y="3363695"/>
            <a:ext cx="5614416" cy="21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0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latin typeface="Andale Mono" panose="020B0509000000000004" pitchFamily="49" charset="0"/>
              </a:rPr>
              <a:t>Data Ingestion for funds transfer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16C2FC-1795-813B-FD78-DE206EBB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015836"/>
            <a:ext cx="5551854" cy="395569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EF13B65-AF68-9EFE-295C-17988F153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41" y="2226921"/>
            <a:ext cx="5828261" cy="36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latin typeface="Andale Mono" panose="020B0509000000000004" pitchFamily="49" charset="0"/>
              </a:rPr>
              <a:t>Data Ingestion for funds transfer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15FDDA-AC8D-D9C7-29C1-07FEC348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5" y="2138082"/>
            <a:ext cx="7772400" cy="36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872D-21CA-15CA-EDD6-CC02CCCD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345" y="647593"/>
            <a:ext cx="5771185" cy="53167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700" kern="1200" dirty="0">
                <a:solidFill>
                  <a:srgbClr val="FFFFFF"/>
                </a:solidFill>
                <a:latin typeface="Andale Mono" panose="020B0509000000000004" pitchFamily="49" charset="0"/>
              </a:rPr>
              <a:t> </a:t>
            </a:r>
            <a:r>
              <a:rPr lang="en-US" sz="4700" i="1" kern="1200" dirty="0">
                <a:solidFill>
                  <a:srgbClr val="FFFFFF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THANK YOU FOR COMING TO OUR GCP PRESENTATION.</a:t>
            </a:r>
          </a:p>
        </p:txBody>
      </p:sp>
      <p:pic>
        <p:nvPicPr>
          <p:cNvPr id="4" name="Picture 3" descr="A cartoon of a cat holding a thank you sign&#10;&#10;Description automatically generated">
            <a:extLst>
              <a:ext uri="{FF2B5EF4-FFF2-40B4-BE49-F238E27FC236}">
                <a16:creationId xmlns:a16="http://schemas.microsoft.com/office/drawing/2014/main" id="{106FD394-C20A-3A33-C0F2-7D6A46BD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47" y="1611882"/>
            <a:ext cx="4252055" cy="3634235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267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camera lens close up">
            <a:extLst>
              <a:ext uri="{FF2B5EF4-FFF2-40B4-BE49-F238E27FC236}">
                <a16:creationId xmlns:a16="http://schemas.microsoft.com/office/drawing/2014/main" id="{E516393D-C6F0-9D9C-05B2-323AE7B0FD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95F0C-D9E1-088C-42D9-A574E9B1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ndale Mono" panose="020B0509000000000004" pitchFamily="49" charset="0"/>
              </a:rPr>
              <a:t>Objective and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0FF4A-610A-BD96-46D7-7D6C9C438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effectLst/>
            </a:endParaRPr>
          </a:p>
          <a:p>
            <a:pPr marL="342900" indent="-2286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By building this software, we aim to offer secure and convenient digital financial transactions for users with an easy to navigate UI/UX whiles offering apt backend services.</a:t>
            </a:r>
          </a:p>
          <a:p>
            <a:pPr marL="342900" indent="-2286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The application allows users to register for an account, manage funds, view transaction histories, and transfer money to other users. </a:t>
            </a:r>
          </a:p>
          <a:p>
            <a:pPr marL="342900" indent="-2286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S</a:t>
            </a:r>
            <a:r>
              <a:rPr lang="en-US" sz="3200" dirty="0">
                <a:solidFill>
                  <a:srgbClr val="FFFFFF"/>
                </a:solidFill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upports operations like account creation, balance checks, credit and debit transactions, and user authentication. </a:t>
            </a:r>
          </a:p>
          <a:p>
            <a:pPr marL="342900" indent="-2286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Users can fund their wallets using credit/debit cards and transfer funds to recipients via email or wallet number. </a:t>
            </a:r>
          </a:p>
        </p:txBody>
      </p:sp>
    </p:spTree>
    <p:extLst>
      <p:ext uri="{BB962C8B-B14F-4D97-AF65-F5344CB8AC3E}">
        <p14:creationId xmlns:p14="http://schemas.microsoft.com/office/powerpoint/2010/main" val="139956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>
                <a:latin typeface="Andale Mono" panose="020B0509000000000004" pitchFamily="49" charset="0"/>
              </a:rPr>
              <a:t>cost-benefit analysis for using GCP versus On-Premise Resources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213E47-089D-91D0-DA12-8B277AFA3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241363"/>
              </p:ext>
            </p:extLst>
          </p:nvPr>
        </p:nvGraphicFramePr>
        <p:xfrm>
          <a:off x="979310" y="1926266"/>
          <a:ext cx="10233381" cy="435752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299302">
                  <a:extLst>
                    <a:ext uri="{9D8B030D-6E8A-4147-A177-3AD203B41FA5}">
                      <a16:colId xmlns:a16="http://schemas.microsoft.com/office/drawing/2014/main" val="1414461663"/>
                    </a:ext>
                  </a:extLst>
                </a:gridCol>
                <a:gridCol w="4133591">
                  <a:extLst>
                    <a:ext uri="{9D8B030D-6E8A-4147-A177-3AD203B41FA5}">
                      <a16:colId xmlns:a16="http://schemas.microsoft.com/office/drawing/2014/main" val="1030918863"/>
                    </a:ext>
                  </a:extLst>
                </a:gridCol>
                <a:gridCol w="3800488">
                  <a:extLst>
                    <a:ext uri="{9D8B030D-6E8A-4147-A177-3AD203B41FA5}">
                      <a16:colId xmlns:a16="http://schemas.microsoft.com/office/drawing/2014/main" val="3657064353"/>
                    </a:ext>
                  </a:extLst>
                </a:gridCol>
              </a:tblGrid>
              <a:tr h="584130">
                <a:tc>
                  <a:txBody>
                    <a:bodyPr/>
                    <a:lstStyle/>
                    <a:p>
                      <a:r>
                        <a:rPr lang="en-US" sz="2200" b="0" cap="none" spc="0">
                          <a:solidFill>
                            <a:schemeClr val="bg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Focus</a:t>
                      </a:r>
                    </a:p>
                  </a:txBody>
                  <a:tcPr marL="127912" marR="127912" marT="127912" marB="639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cap="none" spc="0">
                          <a:solidFill>
                            <a:schemeClr val="bg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GCP</a:t>
                      </a:r>
                    </a:p>
                  </a:txBody>
                  <a:tcPr marL="127912" marR="127912" marT="127912" marB="639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cap="none" spc="0">
                          <a:solidFill>
                            <a:schemeClr val="bg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On-Premise</a:t>
                      </a:r>
                    </a:p>
                  </a:txBody>
                  <a:tcPr marL="127912" marR="127912" marT="127912" marB="639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84575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Aspect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GCP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On-Premise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43864"/>
                  </a:ext>
                </a:extLst>
              </a:tr>
              <a:tr h="1010503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Initial Setup Costs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Minimal; pay-as-you-go. No upfront hardware investment.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High upfront costs for purchasing servers, storage, and networking equipment.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18823"/>
                  </a:ext>
                </a:extLst>
              </a:tr>
              <a:tr h="754679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Scalability Costs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Flexible scaling; pay only for resources used.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Expensive and time-consuming; requires new hardware purchases.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09893"/>
                  </a:ext>
                </a:extLst>
              </a:tr>
              <a:tr h="754679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Maintenance Costs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Managed by Google (updates, patches, and hardware).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Requires dedicated IT staff and resources for ongoing maintenance.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235006"/>
                  </a:ext>
                </a:extLst>
              </a:tr>
              <a:tr h="754679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Resource Utilization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Highly efficient through auto scaling.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Often underutilized, leading to sunk costs.</a:t>
                      </a:r>
                    </a:p>
                  </a:txBody>
                  <a:tcPr marL="127912" marR="127912" marT="127912" marB="639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3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82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41E-CC40-467D-FEB3-7C825356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WHY GCP?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00058EC-F91E-886C-CC29-15451277F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885686"/>
              </p:ext>
            </p:extLst>
          </p:nvPr>
        </p:nvGraphicFramePr>
        <p:xfrm>
          <a:off x="838199" y="1413164"/>
          <a:ext cx="10622973" cy="487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60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F0C-D9E1-088C-42D9-A574E9B1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827" y="365033"/>
            <a:ext cx="3999971" cy="16907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ndale Mono" panose="020B0509000000000004" pitchFamily="49" charset="0"/>
              </a:rPr>
              <a:t>Components Of GCP Adopted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0FF4A-610A-BD96-46D7-7D6C9C438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50" y="1998991"/>
            <a:ext cx="4951384" cy="468888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To achieve the set objective, we have adopted the use of these GCP’s cloud services listed below:</a:t>
            </a:r>
          </a:p>
          <a:p>
            <a:pPr marL="4572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VPC</a:t>
            </a:r>
          </a:p>
          <a:p>
            <a:pPr marL="4572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Artifacts Registry</a:t>
            </a:r>
          </a:p>
          <a:p>
            <a:pPr marL="4572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Cloud Run </a:t>
            </a:r>
          </a:p>
          <a:p>
            <a:pPr marL="4572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App Engine</a:t>
            </a:r>
          </a:p>
          <a:p>
            <a:pPr marL="4572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Cloud SQL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Google Cloud Run&#10;">
            <a:extLst>
              <a:ext uri="{FF2B5EF4-FFF2-40B4-BE49-F238E27FC236}">
                <a16:creationId xmlns:a16="http://schemas.microsoft.com/office/drawing/2014/main" id="{2FCAA883-9C32-71B3-FC2A-C0E4A482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56" y="2055831"/>
            <a:ext cx="1933344" cy="1744843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B3B660FF-06D1-4385-29F4-80AFED4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69" y="1903228"/>
            <a:ext cx="2501350" cy="2000024"/>
          </a:xfrm>
          <a:prstGeom prst="rect">
            <a:avLst/>
          </a:prstGeom>
        </p:spPr>
      </p:pic>
      <p:pic>
        <p:nvPicPr>
          <p:cNvPr id="11" name="Picture 10" descr="A blue and black striped pattern&#10;&#10;Description automatically generated">
            <a:extLst>
              <a:ext uri="{FF2B5EF4-FFF2-40B4-BE49-F238E27FC236}">
                <a16:creationId xmlns:a16="http://schemas.microsoft.com/office/drawing/2014/main" id="{FFB6DB3F-74DF-AE63-512F-6CF32F2E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18" y="4063564"/>
            <a:ext cx="1631990" cy="2227974"/>
          </a:xfrm>
          <a:prstGeom prst="rect">
            <a:avLst/>
          </a:prstGeom>
        </p:spPr>
      </p:pic>
      <p:pic>
        <p:nvPicPr>
          <p:cNvPr id="15" name="Picture 14" descr="A blue and white arrows and dots&#10;&#10;Description automatically generated with medium confidence">
            <a:extLst>
              <a:ext uri="{FF2B5EF4-FFF2-40B4-BE49-F238E27FC236}">
                <a16:creationId xmlns:a16="http://schemas.microsoft.com/office/drawing/2014/main" id="{19BF75CC-3E70-24CD-552E-93926856B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64" y="4429031"/>
            <a:ext cx="1860385" cy="18603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0188E6E-263B-3BE1-20FB-DB2DFA2C1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5167" y="4426897"/>
            <a:ext cx="1860385" cy="18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F0C-D9E1-088C-42D9-A574E9B1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4683" y="286927"/>
            <a:ext cx="3999971" cy="16907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Andale Mono" panose="020B0509000000000004" pitchFamily="49" charset="0"/>
                <a:cs typeface="Big Caslon Medium" panose="02000603090000020003" pitchFamily="2" charset="-79"/>
              </a:rPr>
              <a:t>Components Of GCP Adopted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0FF4A-610A-BD96-46D7-7D6C9C438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6" y="1584251"/>
            <a:ext cx="4359706" cy="4538053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1143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To achieve the set objective, we have adopted the use of these GCP’s cloud services listed below:</a:t>
            </a:r>
          </a:p>
          <a:p>
            <a:pPr marL="40005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Pub Sub</a:t>
            </a:r>
          </a:p>
          <a:p>
            <a:pPr marL="3429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Cloud Function</a:t>
            </a:r>
          </a:p>
          <a:p>
            <a:pPr marL="3429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Cloud Storage</a:t>
            </a:r>
          </a:p>
          <a:p>
            <a:pPr marL="342900" indent="-2286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Big Caslon Medium" panose="02000603090000020003" pitchFamily="2" charset="-79"/>
                <a:cs typeface="Big Caslon Medium" panose="02000603090000020003" pitchFamily="2" charset="-79"/>
              </a:rPr>
              <a:t>Log Explorer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2D8A3167-49C0-4ED1-9247-10C21117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81" y="1843775"/>
            <a:ext cx="2425051" cy="24250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0188E6E-263B-3BE1-20FB-DB2DFA2C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469" y="1347739"/>
            <a:ext cx="2555512" cy="2555512"/>
          </a:xfrm>
          <a:prstGeom prst="rect">
            <a:avLst/>
          </a:prstGeom>
        </p:spPr>
      </p:pic>
      <p:pic>
        <p:nvPicPr>
          <p:cNvPr id="6" name="Picture 5" descr="A blue hexagon with a magnifying glass and a graph&#10;&#10;Description automatically generated">
            <a:extLst>
              <a:ext uri="{FF2B5EF4-FFF2-40B4-BE49-F238E27FC236}">
                <a16:creationId xmlns:a16="http://schemas.microsoft.com/office/drawing/2014/main" id="{EC1FBFA2-D333-02FF-9318-7BCED924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39118"/>
            <a:ext cx="2152419" cy="2152419"/>
          </a:xfrm>
          <a:prstGeom prst="rect">
            <a:avLst/>
          </a:prstGeom>
        </p:spPr>
      </p:pic>
      <p:pic>
        <p:nvPicPr>
          <p:cNvPr id="12" name="Picture 11" descr="A blue and white arrows and dots&#10;&#10;Description automatically generated with medium confidence">
            <a:extLst>
              <a:ext uri="{FF2B5EF4-FFF2-40B4-BE49-F238E27FC236}">
                <a16:creationId xmlns:a16="http://schemas.microsoft.com/office/drawing/2014/main" id="{C45DF533-7E43-DCDA-3D40-8098CC043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64" y="4136997"/>
            <a:ext cx="2152419" cy="2152419"/>
          </a:xfrm>
          <a:prstGeom prst="rect">
            <a:avLst/>
          </a:prstGeom>
        </p:spPr>
      </p:pic>
      <p:pic>
        <p:nvPicPr>
          <p:cNvPr id="8" name="Picture 7" descr="A blue and white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009DDB35-3115-059C-E1D7-0F3578109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167" y="4134863"/>
            <a:ext cx="2152419" cy="21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8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Artifacts Registry for Docker Image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5C3141-B76A-C89E-7CDA-924D8996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86" y="1675227"/>
            <a:ext cx="85324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55CA-6DBD-8D7D-5BAB-FE8186DB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Andale Mono" panose="020B0509000000000004" pitchFamily="49" charset="0"/>
              </a:rPr>
              <a:t>Services: Cloud Run Service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EF03F5-CC59-E209-0361-7251F779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5" y="1675227"/>
            <a:ext cx="81374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5FCCBA4-9B97-A143-9892-33EBD5ACCC37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2497</TotalTime>
  <Words>532</Words>
  <Application>Microsoft Macintosh PowerPoint</Application>
  <PresentationFormat>Widescreen</PresentationFormat>
  <Paragraphs>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Andale Mono</vt:lpstr>
      <vt:lpstr>Aptos</vt:lpstr>
      <vt:lpstr>Aptos Display</vt:lpstr>
      <vt:lpstr>Arial</vt:lpstr>
      <vt:lpstr>Big Caslon Medium</vt:lpstr>
      <vt:lpstr>Big Caslon Medium</vt:lpstr>
      <vt:lpstr>Office Theme</vt:lpstr>
      <vt:lpstr>Web E-Wallet: A GCP Implementation</vt:lpstr>
      <vt:lpstr>Business Problem</vt:lpstr>
      <vt:lpstr>Objective and Scope</vt:lpstr>
      <vt:lpstr>cost-benefit analysis for using GCP versus On-Premise Resources</vt:lpstr>
      <vt:lpstr>WHY GCP?</vt:lpstr>
      <vt:lpstr>Components Of GCP Adopted</vt:lpstr>
      <vt:lpstr>Components Of GCP Adopted</vt:lpstr>
      <vt:lpstr>Services: Artifacts Registry for Docker Image</vt:lpstr>
      <vt:lpstr>Services: Cloud Run Service</vt:lpstr>
      <vt:lpstr>Services: App Engine for Backend Deployment</vt:lpstr>
      <vt:lpstr>Services: Pub/Sub for Queuing requests</vt:lpstr>
      <vt:lpstr>Services: Cloud SQL for database</vt:lpstr>
      <vt:lpstr>Services: Virtual Private Cloud</vt:lpstr>
      <vt:lpstr>Services: Cloud Functions For delivering Email</vt:lpstr>
      <vt:lpstr>Services: Log Explorer</vt:lpstr>
      <vt:lpstr>Services: Cloud storage for hosting function artifacts</vt:lpstr>
      <vt:lpstr>Cloud Architecture Diagram </vt:lpstr>
      <vt:lpstr>Use Case Diagram</vt:lpstr>
      <vt:lpstr>Data Ingestion for funds transfer</vt:lpstr>
      <vt:lpstr>Data Ingestion for funds transfer</vt:lpstr>
      <vt:lpstr>Data Ingestion for funds transfer</vt:lpstr>
      <vt:lpstr>Data Ingestion for funds transfer</vt:lpstr>
      <vt:lpstr>Data Ingestion for funds transfer</vt:lpstr>
      <vt:lpstr> THANK YOU FOR COMING TO OUR GCP PRESENTATION.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e-Wallet</dc:title>
  <dc:creator>Latifat Yisa</dc:creator>
  <cp:lastModifiedBy>Latifat Yisa</cp:lastModifiedBy>
  <cp:revision>49</cp:revision>
  <dcterms:created xsi:type="dcterms:W3CDTF">2024-10-27T04:03:02Z</dcterms:created>
  <dcterms:modified xsi:type="dcterms:W3CDTF">2024-11-28T04:36:02Z</dcterms:modified>
</cp:coreProperties>
</file>